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8"/>
  </p:notesMasterIdLst>
  <p:sldIdLst>
    <p:sldId id="256" r:id="rId2"/>
    <p:sldId id="287" r:id="rId3"/>
    <p:sldId id="288" r:id="rId4"/>
    <p:sldId id="280" r:id="rId5"/>
    <p:sldId id="284" r:id="rId6"/>
    <p:sldId id="268" r:id="rId7"/>
    <p:sldId id="286" r:id="rId8"/>
    <p:sldId id="277" r:id="rId9"/>
    <p:sldId id="28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93" r:id="rId18"/>
    <p:sldId id="294" r:id="rId19"/>
    <p:sldId id="289" r:id="rId20"/>
    <p:sldId id="290" r:id="rId21"/>
    <p:sldId id="291" r:id="rId22"/>
    <p:sldId id="292" r:id="rId23"/>
    <p:sldId id="295" r:id="rId24"/>
    <p:sldId id="265" r:id="rId25"/>
    <p:sldId id="283" r:id="rId26"/>
    <p:sldId id="260" r:id="rId27"/>
  </p:sldIdLst>
  <p:sldSz cx="10691813" cy="7559675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7"/>
    <p:restoredTop sz="82985"/>
  </p:normalViewPr>
  <p:slideViewPr>
    <p:cSldViewPr snapToGrid="0" snapToObjects="1">
      <p:cViewPr varScale="1">
        <p:scale>
          <a:sx n="62" d="100"/>
          <a:sy n="62" d="100"/>
        </p:scale>
        <p:origin x="200" y="75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BA57-DC32-4F4F-A2BB-B0927F85FBB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18CD5-37ED-C249-A1C4-17DAE57EB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model, 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b)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ANITA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top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c)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and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future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RIA,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so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model, 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b)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ANITA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top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c)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and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future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RIA,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so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file:///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Bellerofonte</a:t>
            </a:r>
            <a:r>
              <a:rPr lang="it-IT" dirty="0"/>
              <a:t>/</a:t>
            </a:r>
            <a:r>
              <a:rPr lang="it-IT" dirty="0" err="1"/>
              <a:t>Downloads</a:t>
            </a:r>
            <a:r>
              <a:rPr lang="it-IT" dirty="0"/>
              <a:t>/</a:t>
            </a:r>
            <a:r>
              <a:rPr lang="it-IT" dirty="0" err="1"/>
              <a:t>output_filename.html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0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ima_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1886" y="2566125"/>
            <a:ext cx="9088041" cy="2631887"/>
          </a:xfrm>
        </p:spPr>
        <p:txBody>
          <a:bodyPr anchor="b"/>
          <a:lstStyle>
            <a:lvl1pPr algn="ctr">
              <a:defRPr sz="6614" b="1" i="0">
                <a:solidFill>
                  <a:schemeClr val="tx1"/>
                </a:solidFill>
                <a:latin typeface="Pangram" pitchFamily="2" charset="77"/>
              </a:defRPr>
            </a:lvl1pPr>
          </a:lstStyle>
          <a:p>
            <a:r>
              <a:rPr lang="it-IT" sz="7200" dirty="0">
                <a:solidFill>
                  <a:schemeClr val="bg1"/>
                </a:solidFill>
                <a:effectLst>
                  <a:outerShdw blurRad="50800" dir="3960000" algn="ctr" rotWithShape="0">
                    <a:schemeClr val="accent1"/>
                  </a:outerShdw>
                </a:effectLst>
                <a:latin typeface="Pangram ExtraBold" pitchFamily="2" charset="77"/>
              </a:rPr>
              <a:t>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6477" y="1422453"/>
            <a:ext cx="8018860" cy="698956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pPr algn="ctr"/>
            <a:r>
              <a:rPr lang="it-IT" b="1" dirty="0">
                <a:solidFill>
                  <a:schemeClr val="bg1"/>
                </a:solidFill>
                <a:latin typeface="Pangram Black" pitchFamily="2" charset="77"/>
              </a:rPr>
              <a:t>Sottotitolo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4A69F1F-5C03-494A-B29A-93798CEE9D9C}"/>
              </a:ext>
            </a:extLst>
          </p:cNvPr>
          <p:cNvGrpSpPr/>
          <p:nvPr/>
        </p:nvGrpSpPr>
        <p:grpSpPr>
          <a:xfrm>
            <a:off x="4063387" y="0"/>
            <a:ext cx="2565039" cy="1371600"/>
            <a:chOff x="4063387" y="0"/>
            <a:chExt cx="2565039" cy="13716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694FDD2-700B-AB40-8332-52F81A2CFD1E}"/>
                </a:ext>
              </a:extLst>
            </p:cNvPr>
            <p:cNvSpPr/>
            <p:nvPr/>
          </p:nvSpPr>
          <p:spPr>
            <a:xfrm>
              <a:off x="4063387" y="0"/>
              <a:ext cx="2565039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72E3FE63-A693-3C42-8F65-0836A87C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4502" y="65691"/>
              <a:ext cx="2042808" cy="121183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79BD7-E08D-9C4D-812C-A5FE55B52CFB}"/>
              </a:ext>
            </a:extLst>
          </p:cNvPr>
          <p:cNvGrpSpPr/>
          <p:nvPr/>
        </p:nvGrpSpPr>
        <p:grpSpPr>
          <a:xfrm>
            <a:off x="0" y="6117021"/>
            <a:ext cx="10691813" cy="1442654"/>
            <a:chOff x="0" y="6117021"/>
            <a:chExt cx="10691813" cy="14426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027A2B6-FC7D-BB4A-8E7A-E7618FB2A471}"/>
                </a:ext>
              </a:extLst>
            </p:cNvPr>
            <p:cNvSpPr/>
            <p:nvPr/>
          </p:nvSpPr>
          <p:spPr>
            <a:xfrm>
              <a:off x="0" y="6127531"/>
              <a:ext cx="10691813" cy="1432144"/>
            </a:xfrm>
            <a:prstGeom prst="rect">
              <a:avLst/>
            </a:prstGeom>
            <a:solidFill>
              <a:schemeClr val="bg1"/>
            </a:solidFill>
            <a:ln w="2222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110E37C-5B7B-8D48-BBA0-06911A8D9150}"/>
                </a:ext>
              </a:extLst>
            </p:cNvPr>
            <p:cNvCxnSpPr/>
            <p:nvPr/>
          </p:nvCxnSpPr>
          <p:spPr>
            <a:xfrm>
              <a:off x="0" y="6117021"/>
              <a:ext cx="10691813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Elemento grafico 16">
              <a:extLst>
                <a:ext uri="{FF2B5EF4-FFF2-40B4-BE49-F238E27FC236}">
                  <a16:creationId xmlns:a16="http://schemas.microsoft.com/office/drawing/2014/main" id="{F918D17B-CC15-EA43-BB9D-C54E903D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40714" y="6213406"/>
              <a:ext cx="1810384" cy="1260394"/>
            </a:xfrm>
            <a:prstGeom prst="rect">
              <a:avLst/>
            </a:prstGeom>
          </p:spPr>
        </p:pic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4E3F0021-8C0A-6E41-B846-651E989BED9F}"/>
                </a:ext>
              </a:extLst>
            </p:cNvPr>
            <p:cNvCxnSpPr/>
            <p:nvPr/>
          </p:nvCxnSpPr>
          <p:spPr>
            <a:xfrm>
              <a:off x="4329906" y="6118006"/>
              <a:ext cx="2032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A9C62AFB-45A1-3D4F-BD81-068EC189913B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06" y="6118006"/>
              <a:ext cx="1879600" cy="0"/>
            </a:xfrm>
            <a:prstGeom prst="line">
              <a:avLst/>
            </a:prstGeom>
            <a:ln w="57150">
              <a:solidFill>
                <a:srgbClr val="024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A8D4634-C113-B04D-BD80-A2CB31F2C7BB}"/>
              </a:ext>
            </a:extLst>
          </p:cNvPr>
          <p:cNvGrpSpPr/>
          <p:nvPr/>
        </p:nvGrpSpPr>
        <p:grpSpPr>
          <a:xfrm>
            <a:off x="0" y="6117021"/>
            <a:ext cx="10691813" cy="1442654"/>
            <a:chOff x="0" y="6117021"/>
            <a:chExt cx="10691813" cy="1442654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CCAA0AE-B220-5246-84BE-CA5E8E844BEA}"/>
                </a:ext>
              </a:extLst>
            </p:cNvPr>
            <p:cNvSpPr/>
            <p:nvPr/>
          </p:nvSpPr>
          <p:spPr>
            <a:xfrm>
              <a:off x="0" y="6127531"/>
              <a:ext cx="10691813" cy="1432144"/>
            </a:xfrm>
            <a:prstGeom prst="rect">
              <a:avLst/>
            </a:prstGeom>
            <a:solidFill>
              <a:schemeClr val="bg1"/>
            </a:solidFill>
            <a:ln w="2222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0AA072D-F60C-2448-A04D-FD0EBB4EE143}"/>
                </a:ext>
              </a:extLst>
            </p:cNvPr>
            <p:cNvCxnSpPr/>
            <p:nvPr/>
          </p:nvCxnSpPr>
          <p:spPr>
            <a:xfrm>
              <a:off x="0" y="6117021"/>
              <a:ext cx="10691813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45756FBB-2AD2-AF41-8B9E-9560EF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40714" y="6213406"/>
              <a:ext cx="1810384" cy="1260394"/>
            </a:xfrm>
            <a:prstGeom prst="rect">
              <a:avLst/>
            </a:prstGeom>
          </p:spPr>
        </p:pic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12F8F767-43D9-604B-84B2-7D60B9880B21}"/>
                </a:ext>
              </a:extLst>
            </p:cNvPr>
            <p:cNvCxnSpPr/>
            <p:nvPr/>
          </p:nvCxnSpPr>
          <p:spPr>
            <a:xfrm>
              <a:off x="4329906" y="6118006"/>
              <a:ext cx="2032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6690FD2F-8084-DD44-9505-6C5B9C50C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06" y="6118006"/>
              <a:ext cx="1879600" cy="0"/>
            </a:xfrm>
            <a:prstGeom prst="line">
              <a:avLst/>
            </a:prstGeom>
            <a:ln w="57150">
              <a:solidFill>
                <a:srgbClr val="024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524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-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366716"/>
            <a:ext cx="9221689" cy="4442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A51659D-6002-BF42-A4D9-B60C76EBA3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56" y="155142"/>
            <a:ext cx="1011212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7DAD60-9112-384D-A0AE-D7876521CB81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1"/>
            <a:ext cx="10735080" cy="2211574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E4F2D4B-D11B-C04F-AAAE-2A60E6F0D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56" y="155142"/>
            <a:ext cx="1011212" cy="579149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BCE1DF-B3BA-3D4F-9FBD-BFDEE7CFA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3" y="415925"/>
            <a:ext cx="4557712" cy="1071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6119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mg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300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BB6C229E-DAE8-0F4F-9006-213D82773C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50" y="5232399"/>
            <a:ext cx="6456363" cy="23272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5EFEE4-8057-7647-A658-44A1EB2234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CE3400-295E-1740-80AF-3CD55F06891F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85CAFE3-D089-FA43-80F4-94808646AF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13" name="Segnaposto testo verticale 12">
            <a:extLst>
              <a:ext uri="{FF2B5EF4-FFF2-40B4-BE49-F238E27FC236}">
                <a16:creationId xmlns:a16="http://schemas.microsoft.com/office/drawing/2014/main" id="{605BCF48-C7BB-524E-A7CC-66114989A1B6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3567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A79876-9D8B-DA48-AB57-4DDB2D08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46688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064400-C74B-504F-AB52-BE9D86B5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068D952-E386-9949-B47D-205A9B8232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F90D18B-AD41-2E46-A7E1-C9E4C95869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49A35B-DD47-AD4F-BB9A-0303524D9DCE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E87532D-D6C1-CA44-A72C-7C10C840B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16" name="Segnaposto testo verticale 12">
            <a:extLst>
              <a:ext uri="{FF2B5EF4-FFF2-40B4-BE49-F238E27FC236}">
                <a16:creationId xmlns:a16="http://schemas.microsoft.com/office/drawing/2014/main" id="{CD4A2D7E-2309-D04D-84AA-FD4E11F8527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1828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mg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7795E66A-1C92-7A42-8CB8-5A437A011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9312" y="2173623"/>
            <a:ext cx="3242501" cy="53860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5EFEE4-8057-7647-A658-44A1EB2234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5036E61A-A292-2E42-B2E2-DFAF28761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852" y="2193943"/>
            <a:ext cx="6559550" cy="4440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CA1F4CD-48E1-FA45-B1A9-2D131F708057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04919FA9-4E55-1548-8E3F-1A4CDE57D1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22" name="Segnaposto testo verticale 12">
            <a:extLst>
              <a:ext uri="{FF2B5EF4-FFF2-40B4-BE49-F238E27FC236}">
                <a16:creationId xmlns:a16="http://schemas.microsoft.com/office/drawing/2014/main" id="{24146541-0308-E34B-B025-2FB5E2AE0A9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53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5400" dirty="0">
                <a:solidFill>
                  <a:schemeClr val="bg1"/>
                </a:solidFill>
                <a:effectLst>
                  <a:outerShdw blurRad="50800" dir="3960000" algn="ctr" rotWithShape="0">
                    <a:schemeClr val="accent1"/>
                  </a:outerShdw>
                </a:effectLst>
                <a:latin typeface="Pangram ExtraBold" pitchFamily="2" charset="77"/>
              </a:rPr>
              <a:t>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Scrivi testo</a:t>
            </a:r>
          </a:p>
        </p:txBody>
      </p:sp>
    </p:spTree>
    <p:extLst>
      <p:ext uri="{BB962C8B-B14F-4D97-AF65-F5344CB8AC3E}">
        <p14:creationId xmlns:p14="http://schemas.microsoft.com/office/powerpoint/2010/main" val="132306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3" r:id="rId4"/>
    <p:sldLayoutId id="2147483684" r:id="rId5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07943" rtl="0" eaLnBrk="1" latinLnBrk="0" hangingPunct="1">
        <a:lnSpc>
          <a:spcPct val="100000"/>
        </a:lnSpc>
        <a:spcBef>
          <a:spcPts val="1702"/>
        </a:spcBef>
        <a:buFontTx/>
        <a:buNone/>
        <a:defRPr sz="1400" kern="1200">
          <a:solidFill>
            <a:schemeClr val="tx1"/>
          </a:solidFill>
          <a:latin typeface="Pangram" pitchFamily="2" charset="77"/>
          <a:ea typeface="+mn-ea"/>
          <a:cs typeface="+mn-cs"/>
        </a:defRPr>
      </a:lvl1pPr>
      <a:lvl2pPr marL="503971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2646" kern="1200">
          <a:solidFill>
            <a:schemeClr val="tx1"/>
          </a:solidFill>
          <a:latin typeface="Pangram" pitchFamily="2" charset="77"/>
          <a:ea typeface="+mn-ea"/>
          <a:cs typeface="+mn-cs"/>
        </a:defRPr>
      </a:lvl2pPr>
      <a:lvl3pPr marL="1007943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2205" kern="1200">
          <a:solidFill>
            <a:schemeClr val="tx1"/>
          </a:solidFill>
          <a:latin typeface="Pangram" pitchFamily="2" charset="77"/>
          <a:ea typeface="+mn-ea"/>
          <a:cs typeface="+mn-cs"/>
        </a:defRPr>
      </a:lvl3pPr>
      <a:lvl4pPr marL="1511914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1984" kern="1200">
          <a:solidFill>
            <a:schemeClr val="tx1"/>
          </a:solidFill>
          <a:latin typeface="Pangram" pitchFamily="2" charset="77"/>
          <a:ea typeface="+mn-ea"/>
          <a:cs typeface="+mn-cs"/>
        </a:defRPr>
      </a:lvl4pPr>
      <a:lvl5pPr marL="2015886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1984" kern="1200">
          <a:solidFill>
            <a:schemeClr val="tx1"/>
          </a:solidFill>
          <a:latin typeface="Pangram" pitchFamily="2" charset="77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4xMYz71Vozr4hI73QT7EdjiuHg3VtzpLwjkRvy_lL9w/edi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4xMYz71Vozr4hI73QT7EdjiuHg3VtzpLwjkRvy_lL9w/ed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EB5A8-7041-5A4B-94BB-ED0F2EA6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1692668"/>
            <a:ext cx="9088041" cy="1910341"/>
          </a:xfrm>
        </p:spPr>
        <p:txBody>
          <a:bodyPr anchor="ctr">
            <a:normAutofit fontScale="90000"/>
          </a:bodyPr>
          <a:lstStyle/>
          <a:p>
            <a:r>
              <a:rPr lang="it-IT" sz="6000" dirty="0">
                <a:solidFill>
                  <a:schemeClr val="bg1"/>
                </a:solidFill>
                <a:latin typeface="Calibri"/>
                <a:cs typeface="Calibri"/>
              </a:rPr>
              <a:t>WP5 – T5.1</a:t>
            </a:r>
            <a:br>
              <a:rPr lang="it-IT" sz="4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3600" dirty="0">
                <a:solidFill>
                  <a:schemeClr val="bg1"/>
                </a:solidFill>
              </a:rPr>
              <a:t>Data source </a:t>
            </a:r>
            <a:r>
              <a:rPr lang="it-IT" sz="3600" dirty="0" err="1">
                <a:solidFill>
                  <a:schemeClr val="bg1"/>
                </a:solidFill>
              </a:rPr>
              <a:t>risk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assessment</a:t>
            </a:r>
            <a:r>
              <a:rPr lang="it-IT" sz="3600" dirty="0">
                <a:solidFill>
                  <a:schemeClr val="bg1"/>
                </a:solidFill>
              </a:rPr>
              <a:t> in the Surface Web, </a:t>
            </a:r>
            <a:r>
              <a:rPr lang="it-IT" sz="3600" dirty="0" err="1">
                <a:solidFill>
                  <a:schemeClr val="bg1"/>
                </a:solidFill>
              </a:rPr>
              <a:t>Deep</a:t>
            </a:r>
            <a:r>
              <a:rPr lang="it-IT" sz="3600" dirty="0">
                <a:solidFill>
                  <a:schemeClr val="bg1"/>
                </a:solidFill>
              </a:rPr>
              <a:t> Web and Dark </a:t>
            </a:r>
            <a:r>
              <a:rPr lang="it-IT" sz="3600" dirty="0" err="1">
                <a:solidFill>
                  <a:schemeClr val="bg1"/>
                </a:solidFill>
              </a:rPr>
              <a:t>Nets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br>
              <a:rPr lang="it-IT" sz="2000" dirty="0">
                <a:solidFill>
                  <a:schemeClr val="bg1"/>
                </a:solidFill>
              </a:rPr>
            </a:br>
            <a:endParaRPr lang="it-IT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F1EA301-598A-304A-B948-FC1DA63B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476" y="3889612"/>
            <a:ext cx="8018860" cy="12010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Leader: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JADS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Partners: </a:t>
            </a:r>
            <a:r>
              <a:rPr lang="it-IT" b="1" dirty="0">
                <a:solidFill>
                  <a:schemeClr val="bg1"/>
                </a:solidFill>
              </a:rPr>
              <a:t>AIT, RISSC 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F1EA301-598A-304A-B948-FC1DA63B2F21}"/>
              </a:ext>
            </a:extLst>
          </p:cNvPr>
          <p:cNvSpPr txBox="1">
            <a:spLocks/>
          </p:cNvSpPr>
          <p:nvPr/>
        </p:nvSpPr>
        <p:spPr>
          <a:xfrm>
            <a:off x="2209936" y="5377218"/>
            <a:ext cx="8018860" cy="61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76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76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Plenary Meeting</a:t>
            </a:r>
          </a:p>
          <a:p>
            <a:pPr algn="r">
              <a:spcBef>
                <a:spcPts val="0"/>
              </a:spcBef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Belgrade, Oct. 2018</a:t>
            </a:r>
          </a:p>
        </p:txBody>
      </p:sp>
    </p:spTree>
    <p:extLst>
      <p:ext uri="{BB962C8B-B14F-4D97-AF65-F5344CB8AC3E}">
        <p14:creationId xmlns:p14="http://schemas.microsoft.com/office/powerpoint/2010/main" val="420663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6E7C5-3DA0-DD43-835A-971A70F6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4" y="1487488"/>
            <a:ext cx="9288481" cy="5400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D7C52A-33F4-7D42-9075-BE58FE5E9290}"/>
              </a:ext>
            </a:extLst>
          </p:cNvPr>
          <p:cNvSpPr/>
          <p:nvPr/>
        </p:nvSpPr>
        <p:spPr>
          <a:xfrm>
            <a:off x="735013" y="1092991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(</a:t>
            </a:r>
            <a:r>
              <a:rPr lang="it-IT" b="1" dirty="0" err="1">
                <a:solidFill>
                  <a:schemeClr val="bg1"/>
                </a:solidFill>
              </a:rPr>
              <a:t>sources</a:t>
            </a:r>
            <a:r>
              <a:rPr lang="it-IT" b="1" dirty="0">
                <a:solidFill>
                  <a:schemeClr val="bg1"/>
                </a:solidFill>
              </a:rPr>
              <a:t> from </a:t>
            </a:r>
            <a:r>
              <a:rPr lang="it-IT" b="1" dirty="0" err="1">
                <a:solidFill>
                  <a:schemeClr val="bg1"/>
                </a:solidFill>
              </a:rPr>
              <a:t>deep</a:t>
            </a:r>
            <a:r>
              <a:rPr lang="it-IT" b="1" dirty="0">
                <a:solidFill>
                  <a:schemeClr val="bg1"/>
                </a:solidFill>
              </a:rPr>
              <a:t>-/dark-net)</a:t>
            </a:r>
          </a:p>
        </p:txBody>
      </p:sp>
    </p:spTree>
    <p:extLst>
      <p:ext uri="{BB962C8B-B14F-4D97-AF65-F5344CB8AC3E}">
        <p14:creationId xmlns:p14="http://schemas.microsoft.com/office/powerpoint/2010/main" val="96304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9E1A6-59A6-044E-8F54-37EB6053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51" y="1487488"/>
            <a:ext cx="8919148" cy="51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A6F44-FBD9-7A45-9352-9DFBF81F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21" y="1487488"/>
            <a:ext cx="9291808" cy="53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1475-9179-6745-A5D1-6F736141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8" y="1487488"/>
            <a:ext cx="9256773" cy="54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95596-F63A-ED49-8C7B-C6D7F75D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4" y="1410517"/>
            <a:ext cx="9642401" cy="55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8231-1AD6-D342-87AE-B4943038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487488"/>
            <a:ext cx="9274702" cy="54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FFCDE-986B-D249-90E5-AB6BFE66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487488"/>
            <a:ext cx="9307247" cy="53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E97FD7-8D6F-8746-A787-8CF21C3D97A3}"/>
              </a:ext>
            </a:extLst>
          </p:cNvPr>
          <p:cNvSpPr txBox="1">
            <a:spLocks/>
          </p:cNvSpPr>
          <p:nvPr/>
        </p:nvSpPr>
        <p:spPr>
          <a:xfrm>
            <a:off x="887413" y="568325"/>
            <a:ext cx="4557712" cy="1071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4800" b="1" i="0" kern="1200">
                <a:solidFill>
                  <a:schemeClr val="bg1"/>
                </a:solidFill>
                <a:latin typeface="Pangram ExtraBold" pitchFamily="2" charset="77"/>
                <a:ea typeface="+mn-ea"/>
                <a:cs typeface="+mn-cs"/>
              </a:defRPr>
            </a:lvl1pPr>
            <a:lvl2pPr marL="503971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Creating a Dataset Matching the Results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4184B-B393-7444-8799-C9EECEA69C4C}"/>
              </a:ext>
            </a:extLst>
          </p:cNvPr>
          <p:cNvSpPr/>
          <p:nvPr/>
        </p:nvSpPr>
        <p:spPr>
          <a:xfrm>
            <a:off x="5306786" y="3908169"/>
            <a:ext cx="2841171" cy="144760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3A7FB-FDDF-5044-9CF8-08DB1DB6DBF6}"/>
              </a:ext>
            </a:extLst>
          </p:cNvPr>
          <p:cNvSpPr/>
          <p:nvPr/>
        </p:nvSpPr>
        <p:spPr>
          <a:xfrm>
            <a:off x="5290458" y="5355771"/>
            <a:ext cx="2841171" cy="220435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81BB1-FEFA-534F-AFDE-A0B2991E56BB}"/>
              </a:ext>
            </a:extLst>
          </p:cNvPr>
          <p:cNvSpPr/>
          <p:nvPr/>
        </p:nvSpPr>
        <p:spPr>
          <a:xfrm>
            <a:off x="496" y="5535386"/>
            <a:ext cx="5273634" cy="202474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4796-DF9F-CE44-90CF-029C0202877B}"/>
              </a:ext>
            </a:extLst>
          </p:cNvPr>
          <p:cNvSpPr txBox="1"/>
          <p:nvPr/>
        </p:nvSpPr>
        <p:spPr>
          <a:xfrm>
            <a:off x="7321214" y="5444445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A650-34AB-5E4A-A3C1-6CB43735EB8C}"/>
              </a:ext>
            </a:extLst>
          </p:cNvPr>
          <p:cNvSpPr txBox="1"/>
          <p:nvPr/>
        </p:nvSpPr>
        <p:spPr>
          <a:xfrm>
            <a:off x="5372100" y="404948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0299F-C8B0-0445-9FD0-9DF3F903C636}"/>
              </a:ext>
            </a:extLst>
          </p:cNvPr>
          <p:cNvSpPr txBox="1"/>
          <p:nvPr/>
        </p:nvSpPr>
        <p:spPr>
          <a:xfrm>
            <a:off x="-10314" y="5526087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0644B6-B9F7-3E4B-A5A4-619E9D30AB98}"/>
              </a:ext>
            </a:extLst>
          </p:cNvPr>
          <p:cNvSpPr/>
          <p:nvPr/>
        </p:nvSpPr>
        <p:spPr>
          <a:xfrm>
            <a:off x="5257800" y="2209997"/>
            <a:ext cx="2841171" cy="1638211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5C165-9405-6C44-B7BA-99D2467B46C2}"/>
              </a:ext>
            </a:extLst>
          </p:cNvPr>
          <p:cNvSpPr txBox="1"/>
          <p:nvPr/>
        </p:nvSpPr>
        <p:spPr>
          <a:xfrm>
            <a:off x="5323114" y="23513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BC53F-2D54-594C-AB82-FFFE3051B643}"/>
              </a:ext>
            </a:extLst>
          </p:cNvPr>
          <p:cNvSpPr/>
          <p:nvPr/>
        </p:nvSpPr>
        <p:spPr>
          <a:xfrm>
            <a:off x="495" y="2193669"/>
            <a:ext cx="5322620" cy="25579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28D96-A23E-7B43-A06B-8213DB5DA543}"/>
              </a:ext>
            </a:extLst>
          </p:cNvPr>
          <p:cNvSpPr txBox="1"/>
          <p:nvPr/>
        </p:nvSpPr>
        <p:spPr>
          <a:xfrm>
            <a:off x="2051720" y="2199307"/>
            <a:ext cx="15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580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E97FD7-8D6F-8746-A787-8CF21C3D97A3}"/>
              </a:ext>
            </a:extLst>
          </p:cNvPr>
          <p:cNvSpPr txBox="1">
            <a:spLocks/>
          </p:cNvSpPr>
          <p:nvPr/>
        </p:nvSpPr>
        <p:spPr>
          <a:xfrm>
            <a:off x="887413" y="568325"/>
            <a:ext cx="4557712" cy="1071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4800" b="1" i="0" kern="1200">
                <a:solidFill>
                  <a:schemeClr val="bg1"/>
                </a:solidFill>
                <a:latin typeface="Pangram ExtraBold" pitchFamily="2" charset="77"/>
                <a:ea typeface="+mn-ea"/>
                <a:cs typeface="+mn-cs"/>
              </a:defRPr>
            </a:lvl1pPr>
            <a:lvl2pPr marL="503971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Creating a Dataset Matching the Results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4184B-B393-7444-8799-C9EECEA69C4C}"/>
              </a:ext>
            </a:extLst>
          </p:cNvPr>
          <p:cNvSpPr/>
          <p:nvPr/>
        </p:nvSpPr>
        <p:spPr>
          <a:xfrm>
            <a:off x="5306786" y="3908169"/>
            <a:ext cx="2841171" cy="144760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3A7FB-FDDF-5044-9CF8-08DB1DB6DBF6}"/>
              </a:ext>
            </a:extLst>
          </p:cNvPr>
          <p:cNvSpPr/>
          <p:nvPr/>
        </p:nvSpPr>
        <p:spPr>
          <a:xfrm>
            <a:off x="5290458" y="5355771"/>
            <a:ext cx="2841171" cy="220435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81BB1-FEFA-534F-AFDE-A0B2991E56BB}"/>
              </a:ext>
            </a:extLst>
          </p:cNvPr>
          <p:cNvSpPr/>
          <p:nvPr/>
        </p:nvSpPr>
        <p:spPr>
          <a:xfrm>
            <a:off x="496" y="5535386"/>
            <a:ext cx="5273634" cy="202474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4796-DF9F-CE44-90CF-029C0202877B}"/>
              </a:ext>
            </a:extLst>
          </p:cNvPr>
          <p:cNvSpPr txBox="1"/>
          <p:nvPr/>
        </p:nvSpPr>
        <p:spPr>
          <a:xfrm>
            <a:off x="7321214" y="5444445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A650-34AB-5E4A-A3C1-6CB43735EB8C}"/>
              </a:ext>
            </a:extLst>
          </p:cNvPr>
          <p:cNvSpPr txBox="1"/>
          <p:nvPr/>
        </p:nvSpPr>
        <p:spPr>
          <a:xfrm>
            <a:off x="5372100" y="404948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0299F-C8B0-0445-9FD0-9DF3F903C636}"/>
              </a:ext>
            </a:extLst>
          </p:cNvPr>
          <p:cNvSpPr txBox="1"/>
          <p:nvPr/>
        </p:nvSpPr>
        <p:spPr>
          <a:xfrm>
            <a:off x="-10314" y="5526087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415862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78612C-33E1-8E4B-970C-48521B6D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2800" dirty="0"/>
          </a:p>
          <a:p>
            <a:pPr marL="457200" indent="-457200">
              <a:buFontTx/>
              <a:buChar char="-"/>
            </a:pPr>
            <a:r>
              <a:rPr lang="it-IT" sz="2800" dirty="0"/>
              <a:t>Showcase </a:t>
            </a:r>
            <a:r>
              <a:rPr lang="it-IT" sz="2800"/>
              <a:t>of task and </a:t>
            </a:r>
            <a:r>
              <a:rPr lang="it-IT" sz="2800" dirty="0" err="1"/>
              <a:t>updated</a:t>
            </a:r>
            <a:r>
              <a:rPr lang="it-IT" sz="2800" dirty="0"/>
              <a:t> </a:t>
            </a:r>
            <a:r>
              <a:rPr lang="it-IT" sz="2800" dirty="0" err="1"/>
              <a:t>Research</a:t>
            </a:r>
            <a:r>
              <a:rPr lang="it-IT" sz="2800" dirty="0"/>
              <a:t> Design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Showcase of Analysis </a:t>
            </a:r>
            <a:r>
              <a:rPr lang="it-IT" sz="2800" dirty="0" err="1"/>
              <a:t>Results</a:t>
            </a:r>
            <a:r>
              <a:rPr lang="it-IT" sz="2800" dirty="0"/>
              <a:t> so far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Content Download &amp; </a:t>
            </a:r>
            <a:r>
              <a:rPr lang="it-IT" sz="2800" dirty="0" err="1"/>
              <a:t>Discussions</a:t>
            </a:r>
            <a:r>
              <a:rPr lang="it-IT" sz="2800" dirty="0"/>
              <a:t> 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Future work </a:t>
            </a:r>
            <a:r>
              <a:rPr lang="it-IT" sz="2800" dirty="0" err="1"/>
              <a:t>plans</a:t>
            </a:r>
            <a:r>
              <a:rPr lang="it-IT" sz="2800" dirty="0"/>
              <a:t> and </a:t>
            </a:r>
            <a:r>
              <a:rPr lang="it-IT" sz="2800" dirty="0" err="1"/>
              <a:t>TODO’s</a:t>
            </a:r>
            <a:endParaRPr lang="it-IT" sz="2800" dirty="0"/>
          </a:p>
          <a:p>
            <a:endParaRPr lang="it-IT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752CB-6E4C-7149-8A80-63FEB91A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5851-F387-1946-8964-1FE5473BF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2413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735013" y="2699856"/>
            <a:ext cx="2487872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2053652" y="5156616"/>
            <a:ext cx="4445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looking</a:t>
            </a:r>
            <a:r>
              <a:rPr lang="it-IT" dirty="0"/>
              <a:t> for </a:t>
            </a:r>
            <a:r>
              <a:rPr lang="it-IT" dirty="0" err="1"/>
              <a:t>comprehensive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security </a:t>
            </a:r>
            <a:r>
              <a:rPr lang="it-IT" dirty="0" err="1"/>
              <a:t>flaws</a:t>
            </a:r>
            <a:r>
              <a:rPr lang="it-IT" dirty="0"/>
              <a:t> and </a:t>
            </a:r>
            <a:r>
              <a:rPr lang="it-IT" dirty="0" err="1"/>
              <a:t>vulnerabilities</a:t>
            </a:r>
            <a:r>
              <a:rPr lang="it-IT" dirty="0"/>
              <a:t>/</a:t>
            </a:r>
            <a:r>
              <a:rPr lang="it-IT" dirty="0" err="1"/>
              <a:t>malware</a:t>
            </a:r>
            <a:endParaRPr lang="it-I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E4F858-722E-E147-90B2-05B5D404CB36}"/>
              </a:ext>
            </a:extLst>
          </p:cNvPr>
          <p:cNvCxnSpPr/>
          <p:nvPr/>
        </p:nvCxnSpPr>
        <p:spPr>
          <a:xfrm flipH="1" flipV="1">
            <a:off x="1518557" y="5012871"/>
            <a:ext cx="326572" cy="7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5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Security </a:t>
            </a:r>
            <a:r>
              <a:rPr lang="it-IT" dirty="0" err="1"/>
              <a:t>Flaws</a:t>
            </a:r>
            <a:r>
              <a:rPr lang="it-IT" dirty="0"/>
              <a:t> &amp; </a:t>
            </a:r>
            <a:r>
              <a:rPr lang="it-IT" dirty="0" err="1"/>
              <a:t>Vulnerability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SLR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846E5-2EB0-C34A-8C33-23C37E93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6660"/>
            <a:ext cx="10691813" cy="41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735013" y="2699856"/>
            <a:ext cx="2487872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2053652" y="5156616"/>
            <a:ext cx="428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</a:t>
            </a:r>
            <a:r>
              <a:rPr lang="it-IT" dirty="0" err="1"/>
              <a:t>We</a:t>
            </a:r>
            <a:r>
              <a:rPr lang="it-IT" dirty="0"/>
              <a:t> are building a </a:t>
            </a:r>
            <a:r>
              <a:rPr lang="it-IT" dirty="0" err="1"/>
              <a:t>scraper</a:t>
            </a:r>
            <a:r>
              <a:rPr lang="it-IT" dirty="0"/>
              <a:t> to look for the </a:t>
            </a:r>
            <a:r>
              <a:rPr lang="it-IT" dirty="0" err="1"/>
              <a:t>sources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and </a:t>
            </a:r>
            <a:r>
              <a:rPr lang="it-IT" dirty="0" err="1"/>
              <a:t>evaluate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an </a:t>
            </a:r>
            <a:r>
              <a:rPr lang="it-IT" dirty="0" err="1"/>
              <a:t>early-level</a:t>
            </a:r>
            <a:r>
              <a:rPr lang="it-IT" dirty="0"/>
              <a:t> </a:t>
            </a:r>
            <a:r>
              <a:rPr lang="it-IT" dirty="0" err="1"/>
              <a:t>observational</a:t>
            </a:r>
            <a:r>
              <a:rPr lang="it-IT" dirty="0"/>
              <a:t> </a:t>
            </a:r>
            <a:r>
              <a:rPr lang="it-IT" dirty="0" err="1"/>
              <a:t>assessment</a:t>
            </a:r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1EA1-872D-4C48-AFED-A9FB5CD01416}"/>
              </a:ext>
            </a:extLst>
          </p:cNvPr>
          <p:cNvSpPr/>
          <p:nvPr/>
        </p:nvSpPr>
        <p:spPr>
          <a:xfrm>
            <a:off x="3184299" y="2699855"/>
            <a:ext cx="2334758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9918A-EC88-B946-BADF-A7A7EDC5F542}"/>
              </a:ext>
            </a:extLst>
          </p:cNvPr>
          <p:cNvSpPr/>
          <p:nvPr/>
        </p:nvSpPr>
        <p:spPr>
          <a:xfrm>
            <a:off x="227" y="2699855"/>
            <a:ext cx="734786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A7701-F2A4-094C-BB9F-F5C139DE64CE}"/>
              </a:ext>
            </a:extLst>
          </p:cNvPr>
          <p:cNvCxnSpPr>
            <a:cxnSpLocks/>
          </p:cNvCxnSpPr>
          <p:nvPr/>
        </p:nvCxnSpPr>
        <p:spPr>
          <a:xfrm flipH="1" flipV="1">
            <a:off x="467466" y="4970905"/>
            <a:ext cx="1511483" cy="50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074452-3074-F549-A434-BEFA0F79610A}"/>
              </a:ext>
            </a:extLst>
          </p:cNvPr>
          <p:cNvCxnSpPr>
            <a:cxnSpLocks/>
          </p:cNvCxnSpPr>
          <p:nvPr/>
        </p:nvCxnSpPr>
        <p:spPr>
          <a:xfrm flipV="1">
            <a:off x="3429000" y="4987234"/>
            <a:ext cx="500124" cy="23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3397487" y="5973504"/>
            <a:ext cx="428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formalizing</a:t>
            </a:r>
            <a:r>
              <a:rPr lang="it-IT" dirty="0"/>
              <a:t> a way to </a:t>
            </a:r>
            <a:r>
              <a:rPr lang="it-IT" dirty="0" err="1"/>
              <a:t>transparently</a:t>
            </a:r>
            <a:r>
              <a:rPr lang="it-IT" dirty="0"/>
              <a:t> </a:t>
            </a:r>
            <a:r>
              <a:rPr lang="it-IT" dirty="0" err="1"/>
              <a:t>assess</a:t>
            </a:r>
            <a:r>
              <a:rPr lang="it-IT" dirty="0"/>
              <a:t> the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criminal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on the </a:t>
            </a:r>
            <a:r>
              <a:rPr lang="it-IT" dirty="0" err="1"/>
              <a:t>sources</a:t>
            </a:r>
            <a:r>
              <a:rPr lang="it-IT" dirty="0"/>
              <a:t> and the </a:t>
            </a:r>
            <a:r>
              <a:rPr lang="it-IT" dirty="0" err="1"/>
              <a:t>rest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1EA1-872D-4C48-AFED-A9FB5CD01416}"/>
              </a:ext>
            </a:extLst>
          </p:cNvPr>
          <p:cNvSpPr/>
          <p:nvPr/>
        </p:nvSpPr>
        <p:spPr>
          <a:xfrm>
            <a:off x="3184299" y="2699855"/>
            <a:ext cx="2334758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A7701-F2A4-094C-BB9F-F5C139DE64CE}"/>
              </a:ext>
            </a:extLst>
          </p:cNvPr>
          <p:cNvCxnSpPr>
            <a:cxnSpLocks/>
          </p:cNvCxnSpPr>
          <p:nvPr/>
        </p:nvCxnSpPr>
        <p:spPr>
          <a:xfrm flipV="1">
            <a:off x="5538405" y="5599423"/>
            <a:ext cx="1156974" cy="37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074452-3074-F549-A434-BEFA0F79610A}"/>
              </a:ext>
            </a:extLst>
          </p:cNvPr>
          <p:cNvCxnSpPr>
            <a:cxnSpLocks/>
          </p:cNvCxnSpPr>
          <p:nvPr/>
        </p:nvCxnSpPr>
        <p:spPr>
          <a:xfrm flipV="1">
            <a:off x="3429000" y="4987234"/>
            <a:ext cx="500124" cy="23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1C06F00-3F5F-7A42-B519-BF863590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35" y="2322824"/>
            <a:ext cx="6616700" cy="3276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6825343" y="2216962"/>
            <a:ext cx="2635056" cy="3382461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150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Potential risks &amp; Open issues</a:t>
            </a:r>
          </a:p>
        </p:txBody>
      </p:sp>
      <p:graphicFrame>
        <p:nvGraphicFramePr>
          <p:cNvPr id="7" name="Segnaposto contenuto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6721007"/>
              </p:ext>
            </p:extLst>
          </p:nvPr>
        </p:nvGraphicFramePr>
        <p:xfrm>
          <a:off x="735012" y="2435075"/>
          <a:ext cx="9323388" cy="434661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Mitigation plan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123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overlap with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Research To Elicit Quantitative + Qualitative insights from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agreement for provided 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Case-Study or Simulations Research by means of ANITA Use-Cases</a:t>
                      </a:r>
                    </a:p>
                    <a:p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specific indicators for Shallow, deep, and dark-nets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with ANITA use-case owners: </a:t>
                      </a:r>
                      <a:r>
                        <a:rPr lang="it-IT" sz="1984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https://docs.google.com/forms/d/14xMYz71Vozr4hI73QT7EdjiuHg3VtzpLwjkRvy_lL9w/edit</a:t>
                      </a:r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6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76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This risk already manifested!</a:t>
            </a:r>
          </a:p>
        </p:txBody>
      </p:sp>
      <p:graphicFrame>
        <p:nvGraphicFramePr>
          <p:cNvPr id="7" name="Segnaposto contenuto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74278508"/>
              </p:ext>
            </p:extLst>
          </p:nvPr>
        </p:nvGraphicFramePr>
        <p:xfrm>
          <a:off x="735012" y="2435075"/>
          <a:ext cx="9323388" cy="434661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Mitigation plan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123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overlap with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Research To Elicit Quantitative + Qualitative insights from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agreement for provided 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Case-Study or Simulations Research by means of ANITA Use-Cases</a:t>
                      </a:r>
                    </a:p>
                    <a:p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specific indicators for Shallow, deep, and dark-nets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with ANITA use-case owners: </a:t>
                      </a:r>
                      <a:r>
                        <a:rPr lang="it-IT" sz="1984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https://docs.google.com/forms/d/14xMYz71Vozr4hI73QT7EdjiuHg3VtzpLwjkRvy_lL9w/edit</a:t>
                      </a:r>
                      <a:endParaRPr lang="en-US" sz="2000" b="1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6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41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CE92B3-4FD3-D249-AA05-4FA9E867C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851" y="2193943"/>
            <a:ext cx="9456435" cy="4440238"/>
          </a:xfrm>
        </p:spPr>
        <p:txBody>
          <a:bodyPr>
            <a:normAutofit/>
          </a:bodyPr>
          <a:lstStyle/>
          <a:p>
            <a:pPr algn="ctr"/>
            <a:endParaRPr lang="en-GB" sz="4000" b="1" dirty="0">
              <a:latin typeface="Calibri"/>
              <a:cs typeface="Calibri"/>
            </a:endParaRPr>
          </a:p>
          <a:p>
            <a:pPr algn="ctr"/>
            <a:endParaRPr lang="en-GB" sz="4000" b="1" dirty="0">
              <a:latin typeface="Calibri"/>
              <a:cs typeface="Calibri"/>
            </a:endParaRPr>
          </a:p>
          <a:p>
            <a:pPr algn="ctr"/>
            <a:r>
              <a:rPr lang="en-GB" sz="4000" b="1" dirty="0">
                <a:latin typeface="Calibri"/>
                <a:cs typeface="Calibri"/>
              </a:rPr>
              <a:t>Thank you for your attention</a:t>
            </a:r>
          </a:p>
        </p:txBody>
      </p:sp>
      <p:sp>
        <p:nvSpPr>
          <p:cNvPr id="6" name="Segnaposto testo verticale 5">
            <a:extLst>
              <a:ext uri="{FF2B5EF4-FFF2-40B4-BE49-F238E27FC236}">
                <a16:creationId xmlns:a16="http://schemas.microsoft.com/office/drawing/2014/main" id="{7EB1E84C-760C-8945-8464-28A3207D7FEE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0FED835-FF3F-BE49-B6FA-9C40209A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ECA7B76-5FFE-B84B-8D18-C32D522DFC7F}" type="slidenum">
              <a:rPr lang="it-IT" smtClean="0"/>
              <a:pPr algn="r"/>
              <a:t>26</a:t>
            </a:fld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7271C3-3B5B-9F43-8DEF-E6CDD7245B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704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949281-C761-4F44-846D-C919DE5E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JADS, </a:t>
            </a:r>
            <a:r>
              <a:rPr lang="it-IT" dirty="0" err="1"/>
              <a:t>Damian</a:t>
            </a:r>
            <a:r>
              <a:rPr lang="it-IT" dirty="0"/>
              <a:t> + Giuseppe</a:t>
            </a:r>
          </a:p>
          <a:p>
            <a:r>
              <a:rPr lang="it-IT" dirty="0"/>
              <a:t>ENG,  Valentina, Ernesto</a:t>
            </a:r>
          </a:p>
          <a:p>
            <a:r>
              <a:rPr lang="it-IT" dirty="0"/>
              <a:t>AIT, </a:t>
            </a:r>
            <a:r>
              <a:rPr lang="it-IT" dirty="0" err="1"/>
              <a:t>Georgios</a:t>
            </a:r>
            <a:endParaRPr lang="it-IT" dirty="0"/>
          </a:p>
          <a:p>
            <a:r>
              <a:rPr lang="it-IT" dirty="0"/>
              <a:t>RISSC, Elena</a:t>
            </a:r>
          </a:p>
          <a:p>
            <a:r>
              <a:rPr lang="it-IT" dirty="0"/>
              <a:t>EXP, Ciro Caterino + Vincenzo Masucci</a:t>
            </a:r>
          </a:p>
          <a:p>
            <a:r>
              <a:rPr lang="it-IT" dirty="0"/>
              <a:t>IIP, Francesco</a:t>
            </a:r>
          </a:p>
          <a:p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CF563-8E15-164D-83FC-5F81FD1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ED2E-D0BB-4148-AF55-4D08088C0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Attendees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51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93A3D9-EB1C-9243-A943-95768407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221689" cy="4442242"/>
          </a:xfrm>
        </p:spPr>
        <p:txBody>
          <a:bodyPr>
            <a:normAutofit lnSpcReduction="10000"/>
          </a:bodyPr>
          <a:lstStyle/>
          <a:p>
            <a:r>
              <a:rPr lang="it-IT" sz="2000" b="1" dirty="0"/>
              <a:t>Task.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task </a:t>
            </a:r>
            <a:r>
              <a:rPr lang="it-IT" sz="2000" dirty="0" err="1"/>
              <a:t>will</a:t>
            </a:r>
            <a:r>
              <a:rPr lang="it-IT" sz="2000" dirty="0"/>
              <a:t> focus on the </a:t>
            </a:r>
            <a:r>
              <a:rPr lang="it-IT" sz="2000" dirty="0" err="1"/>
              <a:t>definition</a:t>
            </a:r>
            <a:r>
              <a:rPr lang="it-IT" sz="2000" dirty="0"/>
              <a:t> of </a:t>
            </a:r>
            <a:r>
              <a:rPr lang="it-IT" sz="2000" dirty="0" err="1"/>
              <a:t>methods</a:t>
            </a:r>
            <a:r>
              <a:rPr lang="it-IT" sz="2000" dirty="0"/>
              <a:t> and </a:t>
            </a:r>
            <a:r>
              <a:rPr lang="it-IT" sz="2000" dirty="0" err="1"/>
              <a:t>indicators</a:t>
            </a:r>
            <a:r>
              <a:rPr lang="it-IT" sz="2000" dirty="0"/>
              <a:t> for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assessment</a:t>
            </a:r>
            <a:r>
              <a:rPr lang="it-IT" sz="2000" dirty="0"/>
              <a:t> of new data </a:t>
            </a:r>
            <a:r>
              <a:rPr lang="it-IT" sz="2000" dirty="0" err="1"/>
              <a:t>sources</a:t>
            </a:r>
            <a:r>
              <a:rPr lang="it-IT" sz="2000" dirty="0"/>
              <a:t>.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referred</a:t>
            </a:r>
            <a:r>
              <a:rPr lang="it-IT" sz="2000" dirty="0"/>
              <a:t> to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aspects</a:t>
            </a:r>
            <a:r>
              <a:rPr lang="it-IT" sz="2000" dirty="0"/>
              <a:t> </a:t>
            </a:r>
            <a:r>
              <a:rPr lang="it-IT" sz="2000" dirty="0" err="1"/>
              <a:t>strictly</a:t>
            </a:r>
            <a:r>
              <a:rPr lang="it-IT" sz="2000" dirty="0"/>
              <a:t> </a:t>
            </a:r>
            <a:r>
              <a:rPr lang="it-IT" sz="2000" dirty="0" err="1"/>
              <a:t>connected</a:t>
            </a:r>
            <a:r>
              <a:rPr lang="it-IT" sz="2000" dirty="0"/>
              <a:t>: on </a:t>
            </a:r>
            <a:r>
              <a:rPr lang="it-IT" sz="2000" dirty="0" err="1"/>
              <a:t>one</a:t>
            </a:r>
            <a:r>
              <a:rPr lang="it-IT" sz="2000" dirty="0"/>
              <a:t> </a:t>
            </a:r>
            <a:r>
              <a:rPr lang="it-IT" sz="2000" dirty="0" err="1"/>
              <a:t>hand</a:t>
            </a:r>
            <a:r>
              <a:rPr lang="it-IT" sz="2000" dirty="0"/>
              <a:t>,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due to the </a:t>
            </a:r>
            <a:r>
              <a:rPr lang="it-IT" sz="2000" dirty="0" err="1"/>
              <a:t>involvement</a:t>
            </a:r>
            <a:r>
              <a:rPr lang="it-IT" sz="2000" dirty="0"/>
              <a:t> of source in </a:t>
            </a:r>
            <a:r>
              <a:rPr lang="it-IT" sz="2000" dirty="0" err="1"/>
              <a:t>illegal</a:t>
            </a:r>
            <a:r>
              <a:rPr lang="it-IT" sz="2000" dirty="0"/>
              <a:t> </a:t>
            </a:r>
            <a:r>
              <a:rPr lang="it-IT" sz="2000" dirty="0" err="1"/>
              <a:t>trafficking</a:t>
            </a:r>
            <a:r>
              <a:rPr lang="it-IT" sz="2000" dirty="0"/>
              <a:t> </a:t>
            </a:r>
            <a:r>
              <a:rPr lang="it-IT" sz="2000" dirty="0" err="1"/>
              <a:t>activities</a:t>
            </a:r>
            <a:r>
              <a:rPr lang="it-IT" sz="2000" dirty="0"/>
              <a:t>; on the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hand</a:t>
            </a:r>
            <a:r>
              <a:rPr lang="it-IT" sz="2000" dirty="0"/>
              <a:t>, the </a:t>
            </a:r>
            <a:r>
              <a:rPr lang="it-IT" sz="2000" dirty="0" err="1"/>
              <a:t>possibility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criminal</a:t>
            </a:r>
            <a:r>
              <a:rPr lang="it-IT" sz="2000" dirty="0"/>
              <a:t> </a:t>
            </a:r>
            <a:r>
              <a:rPr lang="it-IT" sz="2000" dirty="0" err="1"/>
              <a:t>groups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own</a:t>
            </a:r>
            <a:r>
              <a:rPr lang="it-IT" sz="2000" dirty="0"/>
              <a:t> or </a:t>
            </a:r>
            <a:r>
              <a:rPr lang="it-IT" sz="2000" dirty="0" err="1"/>
              <a:t>manage</a:t>
            </a:r>
            <a:r>
              <a:rPr lang="it-IT" sz="2000" dirty="0"/>
              <a:t> </a:t>
            </a:r>
            <a:r>
              <a:rPr lang="it-IT" sz="2000" dirty="0" err="1"/>
              <a:t>sources</a:t>
            </a:r>
            <a:r>
              <a:rPr lang="it-IT" sz="2000" dirty="0"/>
              <a:t> </a:t>
            </a:r>
            <a:r>
              <a:rPr lang="it-IT" sz="2000" dirty="0" err="1"/>
              <a:t>monitored</a:t>
            </a:r>
            <a:r>
              <a:rPr lang="it-IT" sz="2000" dirty="0"/>
              <a:t> by </a:t>
            </a:r>
            <a:r>
              <a:rPr lang="it-IT" sz="2000" dirty="0" err="1"/>
              <a:t>LEAs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</a:t>
            </a:r>
            <a:r>
              <a:rPr lang="it-IT" sz="2000" dirty="0" err="1"/>
              <a:t>recognise</a:t>
            </a:r>
            <a:r>
              <a:rPr lang="it-IT" sz="2000" dirty="0"/>
              <a:t> </a:t>
            </a:r>
            <a:r>
              <a:rPr lang="it-IT" sz="2000" dirty="0" err="1"/>
              <a:t>anomalous</a:t>
            </a:r>
            <a:r>
              <a:rPr lang="it-IT" sz="2000" dirty="0"/>
              <a:t> </a:t>
            </a:r>
            <a:r>
              <a:rPr lang="it-IT" sz="2000" dirty="0" err="1"/>
              <a:t>activities</a:t>
            </a:r>
            <a:r>
              <a:rPr lang="it-IT" sz="2000" dirty="0"/>
              <a:t> due to the </a:t>
            </a:r>
            <a:r>
              <a:rPr lang="it-IT" sz="2000" dirty="0" err="1"/>
              <a:t>crawling</a:t>
            </a:r>
            <a:r>
              <a:rPr lang="it-IT" sz="2000" dirty="0"/>
              <a:t> </a:t>
            </a:r>
            <a:r>
              <a:rPr lang="it-IT" sz="2000" dirty="0" err="1"/>
              <a:t>process</a:t>
            </a:r>
            <a:r>
              <a:rPr lang="it-IT" sz="2000" dirty="0"/>
              <a:t> and </a:t>
            </a:r>
            <a:r>
              <a:rPr lang="it-IT" sz="2000" dirty="0" err="1"/>
              <a:t>block</a:t>
            </a:r>
            <a:r>
              <a:rPr lang="it-IT" sz="2000" dirty="0"/>
              <a:t> </a:t>
            </a:r>
            <a:r>
              <a:rPr lang="it-IT" sz="2000" dirty="0" err="1"/>
              <a:t>them</a:t>
            </a:r>
            <a:r>
              <a:rPr lang="it-IT" sz="2000" dirty="0"/>
              <a:t>, </a:t>
            </a:r>
            <a:r>
              <a:rPr lang="it-IT" sz="2000" dirty="0" err="1"/>
              <a:t>compromising</a:t>
            </a:r>
            <a:r>
              <a:rPr lang="it-IT" sz="2000" dirty="0"/>
              <a:t> the </a:t>
            </a:r>
            <a:r>
              <a:rPr lang="it-IT" sz="2000" dirty="0" err="1"/>
              <a:t>investigations</a:t>
            </a:r>
            <a:r>
              <a:rPr lang="it-IT" sz="2000" dirty="0"/>
              <a:t>. </a:t>
            </a:r>
            <a:r>
              <a:rPr lang="it-IT" sz="2000" dirty="0" err="1"/>
              <a:t>Taking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of a source can </a:t>
            </a:r>
            <a:r>
              <a:rPr lang="it-IT" sz="2000" dirty="0" err="1"/>
              <a:t>increase</a:t>
            </a:r>
            <a:r>
              <a:rPr lang="it-IT" sz="2000" dirty="0"/>
              <a:t> with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depth</a:t>
            </a:r>
            <a:r>
              <a:rPr lang="it-IT" sz="2000" dirty="0"/>
              <a:t> in the Web,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methods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consider</a:t>
            </a:r>
            <a:r>
              <a:rPr lang="it-IT" sz="2000" dirty="0"/>
              <a:t> the position of the source (in Surface Web, </a:t>
            </a:r>
            <a:r>
              <a:rPr lang="it-IT" sz="2000" dirty="0" err="1"/>
              <a:t>Deep</a:t>
            </a:r>
            <a:r>
              <a:rPr lang="it-IT" sz="2000" dirty="0"/>
              <a:t> Web or Dark </a:t>
            </a:r>
            <a:r>
              <a:rPr lang="it-IT" sz="2000" dirty="0" err="1"/>
              <a:t>Nets</a:t>
            </a:r>
            <a:r>
              <a:rPr lang="it-IT" sz="2000" dirty="0"/>
              <a:t>), </a:t>
            </a:r>
            <a:r>
              <a:rPr lang="it-IT" sz="2000" dirty="0" err="1"/>
              <a:t>metadata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can be </a:t>
            </a:r>
            <a:r>
              <a:rPr lang="it-IT" sz="2000" dirty="0" err="1"/>
              <a:t>extracted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define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policies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enabled</a:t>
            </a:r>
            <a:r>
              <a:rPr lang="it-IT" sz="2000" dirty="0"/>
              <a:t> to </a:t>
            </a:r>
            <a:r>
              <a:rPr lang="it-IT" sz="2000" dirty="0" err="1"/>
              <a:t>perform</a:t>
            </a:r>
            <a:r>
              <a:rPr lang="it-IT" sz="2000" dirty="0"/>
              <a:t> the </a:t>
            </a:r>
            <a:r>
              <a:rPr lang="it-IT" sz="2000" dirty="0" err="1"/>
              <a:t>crawling</a:t>
            </a:r>
            <a:r>
              <a:rPr lang="it-IT" sz="2000" dirty="0"/>
              <a:t> and with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degree</a:t>
            </a:r>
            <a:r>
              <a:rPr lang="it-IT" sz="2000" dirty="0"/>
              <a:t> of </a:t>
            </a:r>
            <a:r>
              <a:rPr lang="it-IT" sz="2000" dirty="0" err="1"/>
              <a:t>anonymity</a:t>
            </a:r>
            <a:r>
              <a:rPr lang="it-IT" sz="2000" dirty="0"/>
              <a:t>. </a:t>
            </a:r>
            <a:r>
              <a:rPr lang="it-IT" sz="2000" dirty="0" err="1"/>
              <a:t>Finally</a:t>
            </a:r>
            <a:r>
              <a:rPr lang="it-IT" sz="2000" dirty="0"/>
              <a:t>, </a:t>
            </a:r>
            <a:r>
              <a:rPr lang="it-IT" sz="2000" dirty="0" err="1"/>
              <a:t>websites</a:t>
            </a:r>
            <a:r>
              <a:rPr lang="it-IT" sz="2000" dirty="0"/>
              <a:t> </a:t>
            </a:r>
            <a:r>
              <a:rPr lang="it-IT" sz="2000" dirty="0" err="1"/>
              <a:t>appearance</a:t>
            </a:r>
            <a:r>
              <a:rPr lang="it-IT" sz="2000" dirty="0"/>
              <a:t>, </a:t>
            </a:r>
            <a:r>
              <a:rPr lang="it-IT" sz="2000" dirty="0" err="1"/>
              <a:t>their</a:t>
            </a:r>
            <a:r>
              <a:rPr lang="it-IT" sz="2000" dirty="0"/>
              <a:t> update </a:t>
            </a:r>
            <a:r>
              <a:rPr lang="it-IT" sz="2000" dirty="0" err="1"/>
              <a:t>frequency</a:t>
            </a:r>
            <a:r>
              <a:rPr lang="it-IT" sz="2000" dirty="0"/>
              <a:t> and </a:t>
            </a:r>
            <a:r>
              <a:rPr lang="it-IT" sz="2000" dirty="0" err="1"/>
              <a:t>refresh</a:t>
            </a:r>
            <a:r>
              <a:rPr lang="it-IT" sz="2000" dirty="0"/>
              <a:t> in data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taken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during</a:t>
            </a:r>
            <a:r>
              <a:rPr lang="it-IT" sz="2000" dirty="0"/>
              <a:t> the </a:t>
            </a:r>
            <a:r>
              <a:rPr lang="it-IT" sz="2000" dirty="0" err="1"/>
              <a:t>assessment</a:t>
            </a:r>
            <a:r>
              <a:rPr lang="it-IT" sz="2000" dirty="0"/>
              <a:t> stage. The </a:t>
            </a:r>
            <a:r>
              <a:rPr lang="it-IT" sz="2000" dirty="0" err="1"/>
              <a:t>outcome</a:t>
            </a:r>
            <a:r>
              <a:rPr lang="it-IT" sz="2000" dirty="0"/>
              <a:t> of </a:t>
            </a:r>
            <a:r>
              <a:rPr lang="it-IT" sz="2000" dirty="0" err="1"/>
              <a:t>this</a:t>
            </a:r>
            <a:r>
              <a:rPr lang="it-IT" sz="2000" dirty="0"/>
              <a:t> task </a:t>
            </a:r>
            <a:r>
              <a:rPr lang="it-IT" sz="2000" dirty="0" err="1"/>
              <a:t>consists</a:t>
            </a:r>
            <a:r>
              <a:rPr lang="it-IT" sz="2000" dirty="0"/>
              <a:t> in a set of </a:t>
            </a:r>
            <a:r>
              <a:rPr lang="it-IT" sz="2000" dirty="0" err="1"/>
              <a:t>guidelines</a:t>
            </a:r>
            <a:r>
              <a:rPr lang="it-IT" sz="2000" dirty="0"/>
              <a:t>, </a:t>
            </a:r>
            <a:r>
              <a:rPr lang="it-IT" sz="2000" dirty="0" err="1"/>
              <a:t>methods</a:t>
            </a:r>
            <a:r>
              <a:rPr lang="it-IT" sz="2000" dirty="0"/>
              <a:t> and </a:t>
            </a:r>
            <a:r>
              <a:rPr lang="it-IT" sz="2000" dirty="0" err="1"/>
              <a:t>principles</a:t>
            </a:r>
            <a:r>
              <a:rPr lang="it-IT" sz="2000" dirty="0"/>
              <a:t> to </a:t>
            </a:r>
            <a:r>
              <a:rPr lang="it-IT" sz="2000" dirty="0" err="1"/>
              <a:t>establish</a:t>
            </a:r>
            <a:r>
              <a:rPr lang="it-IT" sz="2000" dirty="0"/>
              <a:t>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of </a:t>
            </a:r>
            <a:r>
              <a:rPr lang="it-IT" sz="2000" dirty="0" err="1"/>
              <a:t>sources</a:t>
            </a:r>
            <a:r>
              <a:rPr lang="it-IT" sz="2000" dirty="0"/>
              <a:t> in Surface Web, </a:t>
            </a:r>
            <a:r>
              <a:rPr lang="it-IT" sz="2000" dirty="0" err="1"/>
              <a:t>Deep</a:t>
            </a:r>
            <a:r>
              <a:rPr lang="it-IT" sz="2000" dirty="0"/>
              <a:t> Web and Dark </a:t>
            </a:r>
            <a:r>
              <a:rPr lang="it-IT" sz="2000" dirty="0" err="1"/>
              <a:t>Nets</a:t>
            </a:r>
            <a:r>
              <a:rPr lang="it-IT" sz="2000" dirty="0"/>
              <a:t>, and the </a:t>
            </a:r>
            <a:r>
              <a:rPr lang="it-IT" sz="2000" dirty="0" err="1"/>
              <a:t>related</a:t>
            </a:r>
            <a:r>
              <a:rPr lang="it-IT" sz="2000" dirty="0"/>
              <a:t> </a:t>
            </a:r>
            <a:r>
              <a:rPr lang="it-IT" sz="2000" dirty="0" err="1"/>
              <a:t>policies</a:t>
            </a:r>
            <a:r>
              <a:rPr lang="it-IT" sz="2000" dirty="0"/>
              <a:t> to be </a:t>
            </a:r>
            <a:r>
              <a:rPr lang="it-IT" sz="2000" dirty="0" err="1"/>
              <a:t>applied</a:t>
            </a:r>
            <a:r>
              <a:rPr lang="it-IT" sz="2000" dirty="0"/>
              <a:t> for </a:t>
            </a:r>
            <a:r>
              <a:rPr lang="it-IT" sz="2000" dirty="0" err="1"/>
              <a:t>ensuring</a:t>
            </a:r>
            <a:r>
              <a:rPr lang="it-IT" sz="2000" dirty="0"/>
              <a:t> </a:t>
            </a:r>
            <a:r>
              <a:rPr lang="it-IT" sz="2000" dirty="0" err="1"/>
              <a:t>safe</a:t>
            </a:r>
            <a:r>
              <a:rPr lang="it-IT" sz="2000" dirty="0"/>
              <a:t> and </a:t>
            </a:r>
            <a:r>
              <a:rPr lang="it-IT" sz="2000" dirty="0" err="1"/>
              <a:t>secure</a:t>
            </a:r>
            <a:r>
              <a:rPr lang="it-IT" sz="2000" dirty="0"/>
              <a:t> </a:t>
            </a:r>
            <a:r>
              <a:rPr lang="it-IT" sz="2000" dirty="0" err="1"/>
              <a:t>crawling</a:t>
            </a:r>
            <a:r>
              <a:rPr lang="it-IT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29BE6-CC2D-014B-93FD-B5136FDF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490C3-EAC1-C24D-AF90-55C0AEC3B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Task </a:t>
            </a:r>
            <a:r>
              <a:rPr lang="it-IT" dirty="0" err="1"/>
              <a:t>Description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442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D893987-8C23-B446-9B49-14554CD3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70" y="2366716"/>
            <a:ext cx="9334682" cy="4442242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libri"/>
                <a:cs typeface="Calibri"/>
              </a:rPr>
              <a:t>The task will deliver: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Methods and indicators for risk assessment of new data online sources;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Strategies to avoid detection;</a:t>
            </a:r>
          </a:p>
          <a:p>
            <a:pPr marL="961171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cs typeface="Calibri"/>
              </a:rPr>
              <a:t>Anonymous Crawling Policies</a:t>
            </a:r>
            <a:endParaRPr lang="en-GB" sz="24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Taxonomy of Criminal Activity Types;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alibri"/>
                <a:cs typeface="Calibri"/>
              </a:rPr>
              <a:t>Cyberfootprint</a:t>
            </a:r>
            <a:r>
              <a:rPr lang="en-GB" sz="3200" dirty="0">
                <a:latin typeface="Calibri"/>
                <a:cs typeface="Calibri"/>
              </a:rPr>
              <a:t> indicators;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Objectives </a:t>
            </a:r>
            <a:r>
              <a:rPr lang="en-GB" sz="2000" dirty="0">
                <a:latin typeface="Calibri"/>
                <a:cs typeface="Calibri"/>
              </a:rPr>
              <a:t>(from Belgrade)</a:t>
            </a:r>
          </a:p>
        </p:txBody>
      </p:sp>
    </p:spTree>
    <p:extLst>
      <p:ext uri="{BB962C8B-B14F-4D97-AF65-F5344CB8AC3E}">
        <p14:creationId xmlns:p14="http://schemas.microsoft.com/office/powerpoint/2010/main" val="130850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D893987-8C23-B446-9B49-14554CD3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69" y="2366716"/>
            <a:ext cx="9901025" cy="4442242"/>
          </a:xfrm>
        </p:spPr>
        <p:txBody>
          <a:bodyPr>
            <a:normAutofit fontScale="85000" lnSpcReduction="10000"/>
          </a:bodyPr>
          <a:lstStyle/>
          <a:p>
            <a:r>
              <a:rPr lang="en-GB" sz="3200" dirty="0">
                <a:latin typeface="Calibri"/>
                <a:cs typeface="Calibri"/>
              </a:rPr>
              <a:t>The task will deliver: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Methods and indicators for risk assessment of new data online sources;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Strategies to avoid detection;</a:t>
            </a:r>
          </a:p>
          <a:p>
            <a:pPr marL="961171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cs typeface="Calibri"/>
              </a:rPr>
              <a:t>Anonymous Crawling Policies</a:t>
            </a:r>
            <a:endParaRPr lang="en-GB" sz="24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Taxonomy of Criminal Activity Types;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alibri"/>
                <a:cs typeface="Calibri"/>
              </a:rPr>
              <a:t>Cyberfootprint</a:t>
            </a:r>
            <a:r>
              <a:rPr lang="en-GB" sz="3200" dirty="0">
                <a:latin typeface="Calibri"/>
                <a:cs typeface="Calibri"/>
              </a:rPr>
              <a:t> indicators;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latin typeface="Calibri"/>
                <a:cs typeface="Calibri"/>
              </a:rPr>
              <a:t>Multi-depth (Shallow, Deep, Dark) Risk Assessment Methods;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Objectives </a:t>
            </a:r>
            <a:r>
              <a:rPr lang="en-GB" sz="2000" dirty="0">
                <a:latin typeface="Calibri"/>
                <a:cs typeface="Calibri"/>
              </a:rPr>
              <a:t>(Updated)</a:t>
            </a:r>
            <a:endParaRPr lang="en-GB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508D6-39A7-B046-BA0E-AC1CB15094B7}"/>
              </a:ext>
            </a:extLst>
          </p:cNvPr>
          <p:cNvSpPr txBox="1"/>
          <p:nvPr/>
        </p:nvSpPr>
        <p:spPr>
          <a:xfrm>
            <a:off x="5411450" y="6485792"/>
            <a:ext cx="383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+37 </a:t>
            </a:r>
            <a:r>
              <a:rPr lang="it-IT" dirty="0" err="1"/>
              <a:t>papers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dataset</a:t>
            </a:r>
            <a:r>
              <a:rPr lang="it-IT" dirty="0"/>
              <a:t>, </a:t>
            </a:r>
            <a:r>
              <a:rPr lang="it-IT" dirty="0" err="1"/>
              <a:t>incl</a:t>
            </a:r>
            <a:r>
              <a:rPr lang="it-IT" dirty="0"/>
              <a:t>. </a:t>
            </a:r>
            <a:r>
              <a:rPr lang="it-IT" dirty="0" err="1"/>
              <a:t>Klerx</a:t>
            </a:r>
            <a:r>
              <a:rPr lang="it-IT" dirty="0"/>
              <a:t> et al. From AIT</a:t>
            </a:r>
          </a:p>
        </p:txBody>
      </p:sp>
    </p:spTree>
    <p:extLst>
      <p:ext uri="{BB962C8B-B14F-4D97-AF65-F5344CB8AC3E}">
        <p14:creationId xmlns:p14="http://schemas.microsoft.com/office/powerpoint/2010/main" val="4833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00A7E-5247-1E4E-824C-DD26213C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728072" cy="4442242"/>
          </a:xfrm>
        </p:spPr>
        <p:txBody>
          <a:bodyPr>
            <a:normAutofit/>
          </a:bodyPr>
          <a:lstStyle/>
          <a:p>
            <a:r>
              <a:rPr lang="it-IT" sz="2400" dirty="0"/>
              <a:t>MRQ.</a:t>
            </a:r>
            <a:r>
              <a:rPr lang="it-IT" sz="2400" b="1" dirty="0"/>
              <a:t>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guidelines</a:t>
            </a:r>
            <a:r>
              <a:rPr lang="it-IT" sz="2400" dirty="0"/>
              <a:t>, </a:t>
            </a:r>
            <a:r>
              <a:rPr lang="it-IT" sz="2400" dirty="0" err="1"/>
              <a:t>methods</a:t>
            </a:r>
            <a:r>
              <a:rPr lang="it-IT" sz="2400" dirty="0"/>
              <a:t>, and </a:t>
            </a:r>
            <a:r>
              <a:rPr lang="it-IT" sz="2400" dirty="0" err="1"/>
              <a:t>principles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establish</a:t>
            </a:r>
            <a:r>
              <a:rPr lang="it-IT" sz="2400" dirty="0"/>
              <a:t> </a:t>
            </a:r>
            <a:r>
              <a:rPr lang="it-IT" sz="2400" dirty="0" err="1"/>
              <a:t>cyberthreat</a:t>
            </a:r>
            <a:r>
              <a:rPr lang="it-IT" sz="2400" dirty="0"/>
              <a:t> </a:t>
            </a:r>
            <a:r>
              <a:rPr lang="it-IT" sz="2400" dirty="0" err="1"/>
              <a:t>level</a:t>
            </a:r>
            <a:r>
              <a:rPr lang="it-IT" sz="2400" dirty="0"/>
              <a:t> of online </a:t>
            </a:r>
            <a:r>
              <a:rPr lang="it-IT" sz="2400" dirty="0" err="1"/>
              <a:t>sources</a:t>
            </a:r>
            <a:r>
              <a:rPr lang="it-IT" sz="2400" dirty="0"/>
              <a:t>?</a:t>
            </a:r>
          </a:p>
          <a:p>
            <a:r>
              <a:rPr lang="it-IT" sz="2400" dirty="0"/>
              <a:t>	SRQ1. </a:t>
            </a:r>
            <a:r>
              <a:rPr lang="it-IT" sz="2400" dirty="0" err="1"/>
              <a:t>what</a:t>
            </a:r>
            <a:r>
              <a:rPr lang="it-IT" sz="2400" dirty="0"/>
              <a:t> online </a:t>
            </a:r>
            <a:r>
              <a:rPr lang="it-IT" sz="2400" dirty="0" err="1"/>
              <a:t>depth</a:t>
            </a:r>
            <a:r>
              <a:rPr lang="it-IT" sz="2400" dirty="0"/>
              <a:t> </a:t>
            </a:r>
            <a:r>
              <a:rPr lang="it-IT" sz="2400" dirty="0" err="1"/>
              <a:t>levels</a:t>
            </a:r>
            <a:r>
              <a:rPr lang="it-IT" sz="2400" dirty="0"/>
              <a:t> are more </a:t>
            </a:r>
            <a:r>
              <a:rPr lang="it-IT" sz="2400" dirty="0" err="1"/>
              <a:t>assessed</a:t>
            </a:r>
            <a:r>
              <a:rPr lang="it-IT" sz="2400" dirty="0"/>
              <a:t>?</a:t>
            </a:r>
          </a:p>
          <a:p>
            <a:r>
              <a:rPr lang="it-IT" sz="2400" dirty="0"/>
              <a:t>	SRQ2.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for web-</a:t>
            </a:r>
            <a:r>
              <a:rPr lang="it-IT" sz="2400" dirty="0" err="1"/>
              <a:t>crawling</a:t>
            </a:r>
            <a:r>
              <a:rPr lang="it-IT" sz="2400" dirty="0"/>
              <a:t>?</a:t>
            </a:r>
          </a:p>
          <a:p>
            <a:r>
              <a:rPr lang="it-IT" sz="2400" dirty="0"/>
              <a:t>	SRQ3.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policies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vary</a:t>
            </a:r>
            <a:r>
              <a:rPr lang="it-IT" sz="2400" dirty="0"/>
              <a:t> the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?</a:t>
            </a:r>
          </a:p>
          <a:p>
            <a:r>
              <a:rPr lang="it-IT" sz="2400" dirty="0"/>
              <a:t>	SRQ4. </a:t>
            </a:r>
            <a:r>
              <a:rPr lang="it-IT" sz="2400" dirty="0" err="1"/>
              <a:t>what</a:t>
            </a:r>
            <a:r>
              <a:rPr lang="it-IT" sz="2400" dirty="0"/>
              <a:t> website </a:t>
            </a:r>
            <a:r>
              <a:rPr lang="it-IT" sz="2400" dirty="0" err="1"/>
              <a:t>features</a:t>
            </a:r>
            <a:r>
              <a:rPr lang="it-IT" sz="2400" dirty="0"/>
              <a:t> are </a:t>
            </a:r>
            <a:r>
              <a:rPr lang="it-IT" sz="2400" dirty="0" err="1"/>
              <a:t>most</a:t>
            </a:r>
            <a:r>
              <a:rPr lang="it-IT" sz="2400" dirty="0"/>
              <a:t> indicative of 	</a:t>
            </a:r>
            <a:r>
              <a:rPr lang="it-IT" sz="2400" dirty="0" err="1"/>
              <a:t>cyberthreats</a:t>
            </a:r>
            <a:r>
              <a:rPr lang="it-IT" sz="2400" dirty="0"/>
              <a:t>?</a:t>
            </a:r>
          </a:p>
          <a:p>
            <a:endParaRPr lang="it-IT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B0F0-51C3-6745-BEB8-11B77C8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479C0-471F-784B-8661-A788BE12D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73202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00A7E-5247-1E4E-824C-DD26213C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728072" cy="4442242"/>
          </a:xfrm>
        </p:spPr>
        <p:txBody>
          <a:bodyPr>
            <a:normAutofit/>
          </a:bodyPr>
          <a:lstStyle/>
          <a:p>
            <a:r>
              <a:rPr lang="it-IT" sz="2400" dirty="0"/>
              <a:t>MRQ.</a:t>
            </a:r>
            <a:r>
              <a:rPr lang="it-IT" sz="2400" b="1" dirty="0"/>
              <a:t>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guidelines</a:t>
            </a:r>
            <a:r>
              <a:rPr lang="it-IT" sz="2400" dirty="0"/>
              <a:t>, </a:t>
            </a:r>
            <a:r>
              <a:rPr lang="it-IT" sz="2400" dirty="0" err="1"/>
              <a:t>methods</a:t>
            </a:r>
            <a:r>
              <a:rPr lang="it-IT" sz="2400" dirty="0"/>
              <a:t>, and </a:t>
            </a:r>
            <a:r>
              <a:rPr lang="it-IT" sz="2400" dirty="0" err="1"/>
              <a:t>principles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establish</a:t>
            </a:r>
            <a:r>
              <a:rPr lang="it-IT" sz="2400" dirty="0"/>
              <a:t> </a:t>
            </a:r>
            <a:r>
              <a:rPr lang="it-IT" sz="2400" dirty="0" err="1"/>
              <a:t>cyberthreat</a:t>
            </a:r>
            <a:r>
              <a:rPr lang="it-IT" sz="2400" dirty="0"/>
              <a:t> </a:t>
            </a:r>
            <a:r>
              <a:rPr lang="it-IT" sz="2400" dirty="0" err="1"/>
              <a:t>level</a:t>
            </a:r>
            <a:r>
              <a:rPr lang="it-IT" sz="2400" dirty="0"/>
              <a:t> of online </a:t>
            </a:r>
            <a:r>
              <a:rPr lang="it-IT" sz="2400" dirty="0" err="1"/>
              <a:t>sources</a:t>
            </a:r>
            <a:r>
              <a:rPr lang="it-IT" sz="2400" dirty="0"/>
              <a:t>?</a:t>
            </a:r>
          </a:p>
          <a:p>
            <a:r>
              <a:rPr lang="it-IT" sz="2400" dirty="0"/>
              <a:t>	SRQ1. </a:t>
            </a:r>
            <a:r>
              <a:rPr lang="it-IT" sz="2400" dirty="0" err="1"/>
              <a:t>what</a:t>
            </a:r>
            <a:r>
              <a:rPr lang="it-IT" sz="2400" dirty="0"/>
              <a:t> online </a:t>
            </a:r>
            <a:r>
              <a:rPr lang="it-IT" sz="2400" dirty="0" err="1"/>
              <a:t>depth</a:t>
            </a:r>
            <a:r>
              <a:rPr lang="it-IT" sz="2400" dirty="0"/>
              <a:t> </a:t>
            </a:r>
            <a:r>
              <a:rPr lang="it-IT" sz="2400" dirty="0" err="1"/>
              <a:t>levels</a:t>
            </a:r>
            <a:r>
              <a:rPr lang="it-IT" sz="2400" dirty="0"/>
              <a:t> are more </a:t>
            </a:r>
            <a:r>
              <a:rPr lang="it-IT" sz="2400" dirty="0" err="1"/>
              <a:t>assessed</a:t>
            </a:r>
            <a:r>
              <a:rPr lang="it-IT" sz="2400" dirty="0"/>
              <a:t>?</a:t>
            </a:r>
          </a:p>
          <a:p>
            <a:r>
              <a:rPr lang="it-IT" sz="2400" dirty="0"/>
              <a:t>	SRQ2.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for web-</a:t>
            </a:r>
            <a:r>
              <a:rPr lang="it-IT" sz="2400" dirty="0" err="1"/>
              <a:t>crawling</a:t>
            </a:r>
            <a:r>
              <a:rPr lang="it-IT" sz="2400" dirty="0"/>
              <a:t>?</a:t>
            </a:r>
          </a:p>
          <a:p>
            <a:r>
              <a:rPr lang="it-IT" sz="2400" dirty="0"/>
              <a:t>	SRQ3.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policies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vary</a:t>
            </a:r>
            <a:r>
              <a:rPr lang="it-IT" sz="2400" dirty="0"/>
              <a:t> the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?</a:t>
            </a:r>
          </a:p>
          <a:p>
            <a:r>
              <a:rPr lang="it-IT" sz="2400" dirty="0"/>
              <a:t>	SRQ4. </a:t>
            </a:r>
            <a:r>
              <a:rPr lang="it-IT" sz="2400" dirty="0" err="1"/>
              <a:t>what</a:t>
            </a:r>
            <a:r>
              <a:rPr lang="it-IT" sz="2400" dirty="0"/>
              <a:t> website </a:t>
            </a:r>
            <a:r>
              <a:rPr lang="it-IT" sz="2400" dirty="0" err="1"/>
              <a:t>features</a:t>
            </a:r>
            <a:r>
              <a:rPr lang="it-IT" sz="2400" dirty="0"/>
              <a:t> are </a:t>
            </a:r>
            <a:r>
              <a:rPr lang="it-IT" sz="2400" dirty="0" err="1"/>
              <a:t>most</a:t>
            </a:r>
            <a:r>
              <a:rPr lang="it-IT" sz="2400" dirty="0"/>
              <a:t> indicative of 	</a:t>
            </a:r>
            <a:r>
              <a:rPr lang="it-IT" sz="2400" dirty="0" err="1"/>
              <a:t>cyberthreats</a:t>
            </a:r>
            <a:r>
              <a:rPr lang="it-IT" sz="2400" dirty="0"/>
              <a:t>?</a:t>
            </a:r>
          </a:p>
          <a:p>
            <a:r>
              <a:rPr lang="it-IT" sz="2400" b="1" dirty="0"/>
              <a:t>	SRQ5. </a:t>
            </a:r>
            <a:r>
              <a:rPr lang="it-IT" sz="2400" b="1" dirty="0" err="1"/>
              <a:t>what</a:t>
            </a:r>
            <a:r>
              <a:rPr lang="it-IT" sz="2400" b="1" dirty="0"/>
              <a:t> </a:t>
            </a:r>
            <a:r>
              <a:rPr lang="it-IT" sz="2400" b="1" dirty="0" err="1"/>
              <a:t>assessment</a:t>
            </a:r>
            <a:r>
              <a:rPr lang="it-IT" sz="2400" b="1" dirty="0"/>
              <a:t> </a:t>
            </a:r>
            <a:r>
              <a:rPr lang="it-IT" sz="2400" b="1" dirty="0" err="1"/>
              <a:t>methods</a:t>
            </a:r>
            <a:r>
              <a:rPr lang="it-IT" sz="2400" b="1" dirty="0"/>
              <a:t> </a:t>
            </a:r>
            <a:r>
              <a:rPr lang="it-IT" sz="2400" b="1" dirty="0" err="1"/>
              <a:t>exist</a:t>
            </a:r>
            <a:r>
              <a:rPr lang="it-IT" sz="2400" b="1" dirty="0"/>
              <a:t> for </a:t>
            </a:r>
            <a:r>
              <a:rPr lang="it-IT" sz="2400" b="1" dirty="0" err="1"/>
              <a:t>which</a:t>
            </a:r>
            <a:r>
              <a:rPr lang="it-IT" sz="2400" b="1" dirty="0"/>
              <a:t> </a:t>
            </a:r>
            <a:r>
              <a:rPr lang="it-IT" sz="2400" b="1" dirty="0" err="1"/>
              <a:t>depth</a:t>
            </a:r>
            <a:r>
              <a:rPr lang="it-IT" sz="2400" b="1" dirty="0"/>
              <a:t> of </a:t>
            </a:r>
            <a:r>
              <a:rPr lang="it-IT" sz="2400" b="1" dirty="0" err="1"/>
              <a:t>analysis</a:t>
            </a:r>
            <a:r>
              <a:rPr lang="it-IT" sz="2400" b="1" dirty="0"/>
              <a:t>?</a:t>
            </a:r>
          </a:p>
          <a:p>
            <a:endParaRPr lang="it-IT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B0F0-51C3-6745-BEB8-11B77C8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479C0-471F-784B-8661-A788BE12D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53846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7F9E-0823-A647-AD03-C107F3F28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5321013" cy="1071563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Results</a:t>
            </a:r>
            <a:r>
              <a:rPr lang="it-IT" dirty="0"/>
              <a:t> so far </a:t>
            </a:r>
            <a:br>
              <a:rPr lang="it-IT" dirty="0"/>
            </a:br>
            <a:r>
              <a:rPr lang="it-IT" sz="2200" dirty="0"/>
              <a:t>(</a:t>
            </a:r>
            <a:r>
              <a:rPr lang="it-IT" sz="2200" dirty="0" err="1"/>
              <a:t>sources</a:t>
            </a:r>
            <a:r>
              <a:rPr lang="it-IT" sz="2200" dirty="0"/>
              <a:t> from </a:t>
            </a:r>
            <a:r>
              <a:rPr lang="it-IT" sz="2200" dirty="0" err="1"/>
              <a:t>shallow</a:t>
            </a:r>
            <a:r>
              <a:rPr lang="it-IT" sz="2200" dirty="0"/>
              <a:t> </a:t>
            </a:r>
            <a:r>
              <a:rPr lang="it-IT" sz="2200" dirty="0" err="1"/>
              <a:t>internetworking</a:t>
            </a:r>
            <a:r>
              <a:rPr lang="it-IT" sz="2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5467"/>
      </p:ext>
    </p:extLst>
  </p:cSld>
  <p:clrMapOvr>
    <a:masterClrMapping/>
  </p:clrMapOvr>
</p:sld>
</file>

<file path=ppt/theme/theme1.xml><?xml version="1.0" encoding="utf-8"?>
<a:theme xmlns:a="http://schemas.openxmlformats.org/drawingml/2006/main" name="anit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ta.potx" id="{AEF55BDF-7767-5448-B221-F3794EF80722}" vid="{2BC33638-5D0F-A249-BDC9-987F86B533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anita</Template>
  <TotalTime>4375</TotalTime>
  <Words>777</Words>
  <Application>Microsoft Macintosh PowerPoint</Application>
  <PresentationFormat>Custom</PresentationFormat>
  <Paragraphs>129</Paragraphs>
  <Slides>26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Pangram</vt:lpstr>
      <vt:lpstr>Pangram Black</vt:lpstr>
      <vt:lpstr>Pangram ExtraBold</vt:lpstr>
      <vt:lpstr>Trebuchet MS</vt:lpstr>
      <vt:lpstr>anita</vt:lpstr>
      <vt:lpstr>WP5 – T5.1 Data source risk assessment in the Surface Web, Deep Web and Dark Nets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Bouali</dc:creator>
  <cp:lastModifiedBy>Microsoft Office User</cp:lastModifiedBy>
  <cp:revision>103</cp:revision>
  <dcterms:created xsi:type="dcterms:W3CDTF">2018-05-11T07:48:31Z</dcterms:created>
  <dcterms:modified xsi:type="dcterms:W3CDTF">2018-11-29T17:40:37Z</dcterms:modified>
</cp:coreProperties>
</file>